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21"/>
  </p:notesMasterIdLst>
  <p:sldIdLst>
    <p:sldId id="294" r:id="rId4"/>
    <p:sldId id="308" r:id="rId5"/>
    <p:sldId id="324" r:id="rId6"/>
    <p:sldId id="325" r:id="rId7"/>
    <p:sldId id="326" r:id="rId8"/>
    <p:sldId id="328" r:id="rId9"/>
    <p:sldId id="331" r:id="rId10"/>
    <p:sldId id="332" r:id="rId11"/>
    <p:sldId id="329" r:id="rId12"/>
    <p:sldId id="330" r:id="rId13"/>
    <p:sldId id="296" r:id="rId14"/>
    <p:sldId id="334" r:id="rId15"/>
    <p:sldId id="335" r:id="rId16"/>
    <p:sldId id="333" r:id="rId17"/>
    <p:sldId id="336" r:id="rId18"/>
    <p:sldId id="337" r:id="rId19"/>
    <p:sldId id="338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unde 1+2" id="{56AB64E0-E40B-834C-B203-149B9D3A5219}">
          <p14:sldIdLst>
            <p14:sldId id="294"/>
            <p14:sldId id="308"/>
            <p14:sldId id="324"/>
            <p14:sldId id="325"/>
            <p14:sldId id="326"/>
            <p14:sldId id="328"/>
            <p14:sldId id="331"/>
            <p14:sldId id="332"/>
            <p14:sldId id="329"/>
          </p14:sldIdLst>
        </p14:section>
        <p14:section name="Stunde 3+4" id="{113D2691-EE76-004F-85EF-D898A9490E81}">
          <p14:sldIdLst>
            <p14:sldId id="330"/>
            <p14:sldId id="296"/>
            <p14:sldId id="334"/>
            <p14:sldId id="335"/>
            <p14:sldId id="333"/>
            <p14:sldId id="336"/>
            <p14:sldId id="337"/>
            <p14:sldId id="3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F382AD-8592-4508-A196-E469432D4F28}" v="15" dt="2026-01-27T15:08:17.8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55" autoAdjust="0"/>
    <p:restoredTop sz="94648"/>
  </p:normalViewPr>
  <p:slideViewPr>
    <p:cSldViewPr snapToGrid="0" showGuides="1">
      <p:cViewPr varScale="1">
        <p:scale>
          <a:sx n="105" d="100"/>
          <a:sy n="105" d="100"/>
        </p:scale>
        <p:origin x="121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ustomXml" Target="../customXml/item4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microsoft.com/office/2015/10/relationships/revisionInfo" Target="revisionInfo.xml"/><Relationship Id="rId3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uberts" userId="27808154-ba9e-4ffa-b097-6fa3591e9430" providerId="ADAL" clId="{B00DEC17-6F86-4DDC-9BF1-EFDEE6B786D9}"/>
    <pc:docChg chg="undo custSel modSld">
      <pc:chgData name="Christian Huberts" userId="27808154-ba9e-4ffa-b097-6fa3591e9430" providerId="ADAL" clId="{B00DEC17-6F86-4DDC-9BF1-EFDEE6B786D9}" dt="2026-02-02T10:12:03.737" v="184" actId="14100"/>
      <pc:docMkLst>
        <pc:docMk/>
      </pc:docMkLst>
      <pc:sldChg chg="modSp mod">
        <pc:chgData name="Christian Huberts" userId="27808154-ba9e-4ffa-b097-6fa3591e9430" providerId="ADAL" clId="{B00DEC17-6F86-4DDC-9BF1-EFDEE6B786D9}" dt="2026-02-02T10:12:03.737" v="184" actId="14100"/>
        <pc:sldMkLst>
          <pc:docMk/>
          <pc:sldMk cId="1737657006" sldId="308"/>
        </pc:sldMkLst>
        <pc:spChg chg="mod">
          <ac:chgData name="Christian Huberts" userId="27808154-ba9e-4ffa-b097-6fa3591e9430" providerId="ADAL" clId="{B00DEC17-6F86-4DDC-9BF1-EFDEE6B786D9}" dt="2026-02-02T10:12:03.737" v="184" actId="14100"/>
          <ac:spMkLst>
            <pc:docMk/>
            <pc:sldMk cId="1737657006" sldId="308"/>
            <ac:spMk id="10" creationId="{4D3D3CE3-5EFB-3D3F-8251-84C55E7FD067}"/>
          </ac:spMkLst>
        </pc:spChg>
      </pc:sldChg>
      <pc:sldChg chg="modSp mod">
        <pc:chgData name="Christian Huberts" userId="27808154-ba9e-4ffa-b097-6fa3591e9430" providerId="ADAL" clId="{B00DEC17-6F86-4DDC-9BF1-EFDEE6B786D9}" dt="2026-01-27T14:58:35.069" v="89" actId="313"/>
        <pc:sldMkLst>
          <pc:docMk/>
          <pc:sldMk cId="634811266" sldId="324"/>
        </pc:sldMkLst>
        <pc:spChg chg="mod">
          <ac:chgData name="Christian Huberts" userId="27808154-ba9e-4ffa-b097-6fa3591e9430" providerId="ADAL" clId="{B00DEC17-6F86-4DDC-9BF1-EFDEE6B786D9}" dt="2026-01-27T14:58:35.069" v="89" actId="313"/>
          <ac:spMkLst>
            <pc:docMk/>
            <pc:sldMk cId="634811266" sldId="324"/>
            <ac:spMk id="5" creationId="{ACCE3324-E9B4-B9C7-4B22-B9104F56B06D}"/>
          </ac:spMkLst>
        </pc:spChg>
        <pc:spChg chg="mod">
          <ac:chgData name="Christian Huberts" userId="27808154-ba9e-4ffa-b097-6fa3591e9430" providerId="ADAL" clId="{B00DEC17-6F86-4DDC-9BF1-EFDEE6B786D9}" dt="2026-01-27T14:58:10.954" v="74" actId="14100"/>
          <ac:spMkLst>
            <pc:docMk/>
            <pc:sldMk cId="634811266" sldId="324"/>
            <ac:spMk id="6" creationId="{27858FA6-3FE0-7EB9-E02C-F5C4794896CB}"/>
          </ac:spMkLst>
        </pc:spChg>
      </pc:sldChg>
      <pc:sldChg chg="modSp mod">
        <pc:chgData name="Christian Huberts" userId="27808154-ba9e-4ffa-b097-6fa3591e9430" providerId="ADAL" clId="{B00DEC17-6F86-4DDC-9BF1-EFDEE6B786D9}" dt="2026-01-27T14:59:40.783" v="107" actId="1076"/>
        <pc:sldMkLst>
          <pc:docMk/>
          <pc:sldMk cId="749000033" sldId="325"/>
        </pc:sldMkLst>
        <pc:spChg chg="mod">
          <ac:chgData name="Christian Huberts" userId="27808154-ba9e-4ffa-b097-6fa3591e9430" providerId="ADAL" clId="{B00DEC17-6F86-4DDC-9BF1-EFDEE6B786D9}" dt="2026-01-27T14:59:40.783" v="107" actId="1076"/>
          <ac:spMkLst>
            <pc:docMk/>
            <pc:sldMk cId="749000033" sldId="325"/>
            <ac:spMk id="4" creationId="{C711E3EF-BF34-31C6-0226-C0D1F1C4FDA9}"/>
          </ac:spMkLst>
        </pc:spChg>
      </pc:sldChg>
      <pc:sldChg chg="modSp mod">
        <pc:chgData name="Christian Huberts" userId="27808154-ba9e-4ffa-b097-6fa3591e9430" providerId="ADAL" clId="{B00DEC17-6F86-4DDC-9BF1-EFDEE6B786D9}" dt="2026-01-27T14:59:50.773" v="111" actId="1076"/>
        <pc:sldMkLst>
          <pc:docMk/>
          <pc:sldMk cId="894583473" sldId="326"/>
        </pc:sldMkLst>
        <pc:spChg chg="mod">
          <ac:chgData name="Christian Huberts" userId="27808154-ba9e-4ffa-b097-6fa3591e9430" providerId="ADAL" clId="{B00DEC17-6F86-4DDC-9BF1-EFDEE6B786D9}" dt="2026-01-27T14:59:47.834" v="109" actId="1076"/>
          <ac:spMkLst>
            <pc:docMk/>
            <pc:sldMk cId="894583473" sldId="326"/>
            <ac:spMk id="2" creationId="{A0199B09-2972-AEC0-F69A-93354DE0755A}"/>
          </ac:spMkLst>
        </pc:spChg>
        <pc:picChg chg="mod">
          <ac:chgData name="Christian Huberts" userId="27808154-ba9e-4ffa-b097-6fa3591e9430" providerId="ADAL" clId="{B00DEC17-6F86-4DDC-9BF1-EFDEE6B786D9}" dt="2026-01-27T14:59:50.773" v="111" actId="1076"/>
          <ac:picMkLst>
            <pc:docMk/>
            <pc:sldMk cId="894583473" sldId="326"/>
            <ac:picMk id="8" creationId="{6F867C91-DA5C-291C-90C5-369AEF08AF46}"/>
          </ac:picMkLst>
        </pc:picChg>
      </pc:sldChg>
      <pc:sldChg chg="modSp mod">
        <pc:chgData name="Christian Huberts" userId="27808154-ba9e-4ffa-b097-6fa3591e9430" providerId="ADAL" clId="{B00DEC17-6F86-4DDC-9BF1-EFDEE6B786D9}" dt="2026-01-27T15:00:00.554" v="113" actId="1076"/>
        <pc:sldMkLst>
          <pc:docMk/>
          <pc:sldMk cId="2812993179" sldId="328"/>
        </pc:sldMkLst>
        <pc:spChg chg="mod">
          <ac:chgData name="Christian Huberts" userId="27808154-ba9e-4ffa-b097-6fa3591e9430" providerId="ADAL" clId="{B00DEC17-6F86-4DDC-9BF1-EFDEE6B786D9}" dt="2026-01-27T15:00:00.554" v="113" actId="1076"/>
          <ac:spMkLst>
            <pc:docMk/>
            <pc:sldMk cId="2812993179" sldId="328"/>
            <ac:spMk id="3" creationId="{BF7861C3-4E29-E49A-921C-64251EDD9028}"/>
          </ac:spMkLst>
        </pc:spChg>
      </pc:sldChg>
      <pc:sldChg chg="delSp modSp mod">
        <pc:chgData name="Christian Huberts" userId="27808154-ba9e-4ffa-b097-6fa3591e9430" providerId="ADAL" clId="{B00DEC17-6F86-4DDC-9BF1-EFDEE6B786D9}" dt="2026-01-27T15:05:24.773" v="134" actId="1076"/>
        <pc:sldMkLst>
          <pc:docMk/>
          <pc:sldMk cId="440959378" sldId="329"/>
        </pc:sldMkLst>
        <pc:spChg chg="mod">
          <ac:chgData name="Christian Huberts" userId="27808154-ba9e-4ffa-b097-6fa3591e9430" providerId="ADAL" clId="{B00DEC17-6F86-4DDC-9BF1-EFDEE6B786D9}" dt="2026-01-27T15:05:24.773" v="134" actId="1076"/>
          <ac:spMkLst>
            <pc:docMk/>
            <pc:sldMk cId="440959378" sldId="329"/>
            <ac:spMk id="4" creationId="{8D3AB3DC-AAC3-3A50-3969-A64E5E6E2897}"/>
          </ac:spMkLst>
        </pc:spChg>
        <pc:spChg chg="mod">
          <ac:chgData name="Christian Huberts" userId="27808154-ba9e-4ffa-b097-6fa3591e9430" providerId="ADAL" clId="{B00DEC17-6F86-4DDC-9BF1-EFDEE6B786D9}" dt="2026-01-27T15:00:42.420" v="119" actId="1076"/>
          <ac:spMkLst>
            <pc:docMk/>
            <pc:sldMk cId="440959378" sldId="329"/>
            <ac:spMk id="7" creationId="{5A742F3C-2CF6-0F98-75CB-6BABE68032CB}"/>
          </ac:spMkLst>
        </pc:spChg>
        <pc:picChg chg="mod">
          <ac:chgData name="Christian Huberts" userId="27808154-ba9e-4ffa-b097-6fa3591e9430" providerId="ADAL" clId="{B00DEC17-6F86-4DDC-9BF1-EFDEE6B786D9}" dt="2026-01-27T15:05:05.930" v="132" actId="1076"/>
          <ac:picMkLst>
            <pc:docMk/>
            <pc:sldMk cId="440959378" sldId="329"/>
            <ac:picMk id="5" creationId="{DC5BDCA4-7F94-327B-A286-AE131E1BC395}"/>
          </ac:picMkLst>
        </pc:picChg>
      </pc:sldChg>
      <pc:sldChg chg="delSp modSp mod">
        <pc:chgData name="Christian Huberts" userId="27808154-ba9e-4ffa-b097-6fa3591e9430" providerId="ADAL" clId="{B00DEC17-6F86-4DDC-9BF1-EFDEE6B786D9}" dt="2026-01-27T15:03:02.347" v="123" actId="478"/>
        <pc:sldMkLst>
          <pc:docMk/>
          <pc:sldMk cId="733263617" sldId="331"/>
        </pc:sldMkLst>
        <pc:spChg chg="mod">
          <ac:chgData name="Christian Huberts" userId="27808154-ba9e-4ffa-b097-6fa3591e9430" providerId="ADAL" clId="{B00DEC17-6F86-4DDC-9BF1-EFDEE6B786D9}" dt="2026-01-27T15:00:08.256" v="115" actId="1076"/>
          <ac:spMkLst>
            <pc:docMk/>
            <pc:sldMk cId="733263617" sldId="331"/>
            <ac:spMk id="3" creationId="{835FEDE2-1FF1-59BF-5BCF-735BA80DB4CB}"/>
          </ac:spMkLst>
        </pc:spChg>
      </pc:sldChg>
      <pc:sldChg chg="delSp modSp mod">
        <pc:chgData name="Christian Huberts" userId="27808154-ba9e-4ffa-b097-6fa3591e9430" providerId="ADAL" clId="{B00DEC17-6F86-4DDC-9BF1-EFDEE6B786D9}" dt="2026-01-27T15:04:46.400" v="131" actId="1076"/>
        <pc:sldMkLst>
          <pc:docMk/>
          <pc:sldMk cId="2289417384" sldId="332"/>
        </pc:sldMkLst>
        <pc:spChg chg="mod">
          <ac:chgData name="Christian Huberts" userId="27808154-ba9e-4ffa-b097-6fa3591e9430" providerId="ADAL" clId="{B00DEC17-6F86-4DDC-9BF1-EFDEE6B786D9}" dt="2026-01-27T15:04:46.400" v="131" actId="1076"/>
          <ac:spMkLst>
            <pc:docMk/>
            <pc:sldMk cId="2289417384" sldId="332"/>
            <ac:spMk id="6" creationId="{6F30CED5-11D3-01E1-3B25-F3665C536CB3}"/>
          </ac:spMkLst>
        </pc:spChg>
        <pc:spChg chg="mod">
          <ac:chgData name="Christian Huberts" userId="27808154-ba9e-4ffa-b097-6fa3591e9430" providerId="ADAL" clId="{B00DEC17-6F86-4DDC-9BF1-EFDEE6B786D9}" dt="2026-01-27T15:00:35.097" v="117" actId="1076"/>
          <ac:spMkLst>
            <pc:docMk/>
            <pc:sldMk cId="2289417384" sldId="332"/>
            <ac:spMk id="7" creationId="{A049D057-8699-161A-1E04-C70054505ED3}"/>
          </ac:spMkLst>
        </pc:spChg>
        <pc:picChg chg="mod">
          <ac:chgData name="Christian Huberts" userId="27808154-ba9e-4ffa-b097-6fa3591e9430" providerId="ADAL" clId="{B00DEC17-6F86-4DDC-9BF1-EFDEE6B786D9}" dt="2026-01-27T15:03:47.422" v="129" actId="1076"/>
          <ac:picMkLst>
            <pc:docMk/>
            <pc:sldMk cId="2289417384" sldId="332"/>
            <ac:picMk id="9" creationId="{8B2CA732-9617-4553-3209-F9BE1D5C99AE}"/>
          </ac:picMkLst>
        </pc:picChg>
      </pc:sldChg>
      <pc:sldChg chg="modSp mod">
        <pc:chgData name="Christian Huberts" userId="27808154-ba9e-4ffa-b097-6fa3591e9430" providerId="ADAL" clId="{B00DEC17-6F86-4DDC-9BF1-EFDEE6B786D9}" dt="2026-01-27T15:07:09.425" v="162" actId="313"/>
        <pc:sldMkLst>
          <pc:docMk/>
          <pc:sldMk cId="3826588136" sldId="333"/>
        </pc:sldMkLst>
        <pc:spChg chg="mod">
          <ac:chgData name="Christian Huberts" userId="27808154-ba9e-4ffa-b097-6fa3591e9430" providerId="ADAL" clId="{B00DEC17-6F86-4DDC-9BF1-EFDEE6B786D9}" dt="2026-01-27T15:07:09.425" v="162" actId="313"/>
          <ac:spMkLst>
            <pc:docMk/>
            <pc:sldMk cId="3826588136" sldId="333"/>
            <ac:spMk id="6" creationId="{2F275A09-28B0-DCE0-37F7-5AAF820603EE}"/>
          </ac:spMkLst>
        </pc:spChg>
      </pc:sldChg>
      <pc:sldChg chg="modSp mod">
        <pc:chgData name="Christian Huberts" userId="27808154-ba9e-4ffa-b097-6fa3591e9430" providerId="ADAL" clId="{B00DEC17-6F86-4DDC-9BF1-EFDEE6B786D9}" dt="2026-01-27T15:06:21.215" v="143" actId="313"/>
        <pc:sldMkLst>
          <pc:docMk/>
          <pc:sldMk cId="2411132524" sldId="334"/>
        </pc:sldMkLst>
        <pc:spChg chg="mod">
          <ac:chgData name="Christian Huberts" userId="27808154-ba9e-4ffa-b097-6fa3591e9430" providerId="ADAL" clId="{B00DEC17-6F86-4DDC-9BF1-EFDEE6B786D9}" dt="2026-01-27T15:06:12.961" v="138" actId="313"/>
          <ac:spMkLst>
            <pc:docMk/>
            <pc:sldMk cId="2411132524" sldId="334"/>
            <ac:spMk id="5" creationId="{8EE27A6C-4163-2579-3E6C-9D438EF47A28}"/>
          </ac:spMkLst>
        </pc:spChg>
        <pc:spChg chg="mod">
          <ac:chgData name="Christian Huberts" userId="27808154-ba9e-4ffa-b097-6fa3591e9430" providerId="ADAL" clId="{B00DEC17-6F86-4DDC-9BF1-EFDEE6B786D9}" dt="2026-01-27T15:06:21.215" v="143" actId="313"/>
          <ac:spMkLst>
            <pc:docMk/>
            <pc:sldMk cId="2411132524" sldId="334"/>
            <ac:spMk id="6" creationId="{AECFE73A-79AE-DCA6-5BDA-7B6FAC263D6A}"/>
          </ac:spMkLst>
        </pc:spChg>
      </pc:sldChg>
      <pc:sldChg chg="modSp mod">
        <pc:chgData name="Christian Huberts" userId="27808154-ba9e-4ffa-b097-6fa3591e9430" providerId="ADAL" clId="{B00DEC17-6F86-4DDC-9BF1-EFDEE6B786D9}" dt="2026-01-27T15:06:57.849" v="158" actId="20577"/>
        <pc:sldMkLst>
          <pc:docMk/>
          <pc:sldMk cId="4090746670" sldId="335"/>
        </pc:sldMkLst>
        <pc:spChg chg="mod">
          <ac:chgData name="Christian Huberts" userId="27808154-ba9e-4ffa-b097-6fa3591e9430" providerId="ADAL" clId="{B00DEC17-6F86-4DDC-9BF1-EFDEE6B786D9}" dt="2026-01-27T15:06:57.849" v="158" actId="20577"/>
          <ac:spMkLst>
            <pc:docMk/>
            <pc:sldMk cId="4090746670" sldId="335"/>
            <ac:spMk id="5" creationId="{FACC95B0-D977-88A4-AF70-D06002831B35}"/>
          </ac:spMkLst>
        </pc:spChg>
        <pc:spChg chg="mod">
          <ac:chgData name="Christian Huberts" userId="27808154-ba9e-4ffa-b097-6fa3591e9430" providerId="ADAL" clId="{B00DEC17-6F86-4DDC-9BF1-EFDEE6B786D9}" dt="2026-01-27T15:06:39.684" v="145" actId="1076"/>
          <ac:spMkLst>
            <pc:docMk/>
            <pc:sldMk cId="4090746670" sldId="335"/>
            <ac:spMk id="9" creationId="{829CECA8-0B5C-7C30-C350-341D4B237D72}"/>
          </ac:spMkLst>
        </pc:spChg>
      </pc:sldChg>
      <pc:sldChg chg="modSp mod">
        <pc:chgData name="Christian Huberts" userId="27808154-ba9e-4ffa-b097-6fa3591e9430" providerId="ADAL" clId="{B00DEC17-6F86-4DDC-9BF1-EFDEE6B786D9}" dt="2026-01-27T15:07:25.937" v="164" actId="20577"/>
        <pc:sldMkLst>
          <pc:docMk/>
          <pc:sldMk cId="919669339" sldId="336"/>
        </pc:sldMkLst>
        <pc:spChg chg="mod">
          <ac:chgData name="Christian Huberts" userId="27808154-ba9e-4ffa-b097-6fa3591e9430" providerId="ADAL" clId="{B00DEC17-6F86-4DDC-9BF1-EFDEE6B786D9}" dt="2026-01-27T15:07:25.937" v="164" actId="20577"/>
          <ac:spMkLst>
            <pc:docMk/>
            <pc:sldMk cId="919669339" sldId="336"/>
            <ac:spMk id="5" creationId="{83A2540A-757E-E435-D93D-DE2612CCECB5}"/>
          </ac:spMkLst>
        </pc:spChg>
      </pc:sldChg>
      <pc:sldChg chg="addSp delSp modSp mod">
        <pc:chgData name="Christian Huberts" userId="27808154-ba9e-4ffa-b097-6fa3591e9430" providerId="ADAL" clId="{B00DEC17-6F86-4DDC-9BF1-EFDEE6B786D9}" dt="2026-01-27T15:08:17.895" v="167"/>
        <pc:sldMkLst>
          <pc:docMk/>
          <pc:sldMk cId="1939019172" sldId="338"/>
        </pc:sldMkLst>
        <pc:spChg chg="add mod">
          <ac:chgData name="Christian Huberts" userId="27808154-ba9e-4ffa-b097-6fa3591e9430" providerId="ADAL" clId="{B00DEC17-6F86-4DDC-9BF1-EFDEE6B786D9}" dt="2026-01-27T15:08:17.895" v="167"/>
          <ac:spMkLst>
            <pc:docMk/>
            <pc:sldMk cId="1939019172" sldId="338"/>
            <ac:spMk id="10" creationId="{2FF38705-842C-64F3-C93C-60F272190F5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02.02.2026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40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7DD92-213F-D724-F57C-0355A8CA5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3BE4B5B-F5D1-9009-D190-53B8A866A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C425B60-6476-DCA4-18E9-9E2D25337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91F392-BEE9-A74D-0944-BB4DC11B4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039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656A3-282E-4269-5A3B-E5149FBCB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7B0A65B-F77E-7F18-F7A0-ECF45866D1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7FD3DE-ADF0-ED36-7D28-D79CE7F91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31E30C-2897-B72E-C313-C0B5D2B4C8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437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F3C97-D148-7417-738A-C7365FE8E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9609DE7-C045-3A9F-C95C-45B238F8E2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5315ABD-1C89-25B2-53A1-AE8477094D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E54838-EF6C-F77F-C10F-4FBAEA8B3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904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1 The Darkest Fi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 descr="Ein Bild, das Logo, Grafiken, Symbol, Schrift enthält.&#10;&#10;KI-generierte Inhalte können fehlerhaft sein.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Geschichte/Gesellschaftslehre, Klasse 9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Ein Neuer Job in der Kanzlei von Dr. Fritz Bauer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EF7A78C-31C9-BC08-044A-1648319714BC}"/>
              </a:ext>
            </a:extLst>
          </p:cNvPr>
          <p:cNvSpPr txBox="1"/>
          <p:nvPr userDrawn="1"/>
        </p:nvSpPr>
        <p:spPr>
          <a:xfrm>
            <a:off x="515938" y="2124000"/>
            <a:ext cx="3340293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01 The </a:t>
            </a:r>
            <a:r>
              <a:rPr lang="de-DE" dirty="0" err="1"/>
              <a:t>Darkest</a:t>
            </a:r>
            <a:r>
              <a:rPr lang="de-DE" dirty="0"/>
              <a:t> Files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83D81BF-E333-755E-2014-6E3BA1D8D988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</p:spTree>
    <p:extLst>
      <p:ext uri="{BB962C8B-B14F-4D97-AF65-F5344CB8AC3E}">
        <p14:creationId xmlns:p14="http://schemas.microsoft.com/office/powerpoint/2010/main" val="203422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0674"/>
            <a:ext cx="5292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0674"/>
            <a:ext cx="5316064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0848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18BEBAD8-3CBB-B3ED-135F-2C2E3B380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A97FE73-C7ED-E8EF-F96B-F9FF4EB41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0673"/>
            <a:ext cx="3348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0673"/>
            <a:ext cx="3348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0673"/>
            <a:ext cx="3348000" cy="3656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0848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64BAC5-74FC-5586-CA7E-2753307A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69707CB-0C40-161C-2C47-E18A6464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0673"/>
            <a:ext cx="2376000" cy="3656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0673"/>
            <a:ext cx="2376000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0848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048DC2C-88D4-7E01-5BE4-B7B4F1F58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6CB8A31-9967-C336-D3EE-8F3CF1A77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BA44CC-441B-2932-9D9B-A32BA7B9A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D3C352-708E-2335-5BD1-AD1FAF67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8D287D5-2293-6021-F713-201820733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2 Spuren auf Pap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Geschichte/Gesellschaftslehre, Klasse 8+9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Annas Krankengeschichte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9FDACB8-704E-CB34-53C3-600A839F65F0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FCD8DA4-DD89-F9D4-DD77-072341242B29}"/>
              </a:ext>
            </a:extLst>
          </p:cNvPr>
          <p:cNvSpPr txBox="1"/>
          <p:nvPr userDrawn="1"/>
        </p:nvSpPr>
        <p:spPr>
          <a:xfrm>
            <a:off x="515938" y="2124000"/>
            <a:ext cx="3423649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Spuren auf Papier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313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3 Hidden Co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Gesellschaftslehre, Klasse 7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Vorstellungen, Stereotype und Darstellungen des Islam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07E4E7B-FF3D-5D9C-366E-B9F814182E96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29BE8B0-E3EC-9F35-AA53-24B362E21797}"/>
              </a:ext>
            </a:extLst>
          </p:cNvPr>
          <p:cNvSpPr txBox="1"/>
          <p:nvPr userDrawn="1"/>
        </p:nvSpPr>
        <p:spPr>
          <a:xfrm>
            <a:off x="515938" y="2124000"/>
            <a:ext cx="2859392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Hidden Codes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905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4 Join the Comfort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Wirtschaft-Politik/Gesellschaftskunde, Klasse 8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Doppelstunde 1+2: „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Join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Comfortzone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“ spielen und reflektieren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7795775-9C60-18C9-7429-EA398432F090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3F2DEB2-E35A-05DA-1773-9603E386A645}"/>
              </a:ext>
            </a:extLst>
          </p:cNvPr>
          <p:cNvSpPr txBox="1"/>
          <p:nvPr userDrawn="1"/>
        </p:nvSpPr>
        <p:spPr>
          <a:xfrm>
            <a:off x="515938" y="2124000"/>
            <a:ext cx="395264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Join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Comfortzone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0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05 Leons Ident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4F0AED7-87D7-ADCD-E33B-BB295AA6FF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5574082"/>
            <a:ext cx="7289017" cy="77991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de-DE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de-DE" dirty="0">
                <a:solidFill>
                  <a:srgbClr val="E3E3E3"/>
                </a:solidFill>
                <a:effectLst/>
                <a:latin typeface="Arial" panose="020B0604020202020204" pitchFamily="34" charset="0"/>
              </a:rPr>
              <a:t>Schule mit Games gestalten NRW – Demokratie und Teilhabe spielend fördern</a:t>
            </a: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Wirtschaft-Politik/Gesellschaftskunde, Klasse 8</a:t>
            </a:r>
            <a:endParaRPr lang="de-DE" b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Wo ist Leon? – Neue Rechte und die Identitäre Bewegung I und II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AB1200A-E5FD-B935-13CB-3BE025FEEA46}"/>
              </a:ext>
            </a:extLst>
          </p:cNvPr>
          <p:cNvSpPr txBox="1"/>
          <p:nvPr userDrawn="1"/>
        </p:nvSpPr>
        <p:spPr>
          <a:xfrm>
            <a:off x="515938" y="2819914"/>
            <a:ext cx="2997250" cy="76593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lvl="0"/>
            <a:r>
              <a:rPr lang="de-DE" dirty="0"/>
              <a:t>Unterrichtseinheit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52BE309-A9FD-3698-C539-E8C4CB389ED2}"/>
              </a:ext>
            </a:extLst>
          </p:cNvPr>
          <p:cNvSpPr txBox="1"/>
          <p:nvPr userDrawn="1"/>
        </p:nvSpPr>
        <p:spPr>
          <a:xfrm>
            <a:off x="515938" y="2124000"/>
            <a:ext cx="2978014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05 Leons Identität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92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nterrichtseinheit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4A9DA1D-82AF-CAC6-707F-C4BCC12CA5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1888461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0673"/>
            <a:ext cx="11136064" cy="365625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0848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094D0B1-D05D-7BC3-2EBB-FE58D4D21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8687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5C4933B-733B-1D9C-1925-A649A4610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7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04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Comfortzone</a:t>
            </a:r>
            <a:r>
              <a:rPr lang="de-DE" dirty="0"/>
              <a:t> | Unterrichtseinheit</a:t>
            </a: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586F16B5-9544-B3A9-D653-F34E8DBF7613}"/>
              </a:ext>
            </a:extLst>
          </p:cNvPr>
          <p:cNvSpPr txBox="1">
            <a:spLocks/>
          </p:cNvSpPr>
          <p:nvPr userDrawn="1"/>
        </p:nvSpPr>
        <p:spPr>
          <a:xfrm>
            <a:off x="3031431" y="6228000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  <p:sldLayoutId id="2147483652" r:id="rId3"/>
    <p:sldLayoutId id="2147483660" r:id="rId4"/>
    <p:sldLayoutId id="2147483661" r:id="rId5"/>
    <p:sldLayoutId id="2147483689" r:id="rId6"/>
    <p:sldLayoutId id="2147483666" r:id="rId7"/>
    <p:sldLayoutId id="2147483690" r:id="rId8"/>
    <p:sldLayoutId id="2147483662" r:id="rId9"/>
    <p:sldLayoutId id="2147483663" r:id="rId10"/>
    <p:sldLayoutId id="2147483665" r:id="rId11"/>
    <p:sldLayoutId id="2147483664" r:id="rId12"/>
    <p:sldLayoutId id="2147483659" r:id="rId13"/>
    <p:sldLayoutId id="2147483654" r:id="rId14"/>
    <p:sldLayoutId id="214748365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1071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FC94C1-A50A-90E4-F1D1-A327FDA84D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Schule mit Games gestalten NRW – Demokratie und Teilhabe spielend fördern</a:t>
            </a:r>
          </a:p>
          <a:p>
            <a:r>
              <a:rPr lang="de-DE" b="1" dirty="0"/>
              <a:t>Wirtschaft-Politik/Gesellschaftskunde, Klasse 8</a:t>
            </a:r>
          </a:p>
          <a:p>
            <a:r>
              <a:rPr lang="de-DE" b="1" dirty="0"/>
              <a:t>Doppelstunde 1+2: „</a:t>
            </a:r>
            <a:r>
              <a:rPr lang="de-DE" b="1" dirty="0" err="1"/>
              <a:t>Join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Comfortzone</a:t>
            </a:r>
            <a:r>
              <a:rPr lang="de-DE" b="1" dirty="0"/>
              <a:t>“ spielen und reflektieren</a:t>
            </a:r>
          </a:p>
        </p:txBody>
      </p:sp>
    </p:spTree>
    <p:extLst>
      <p:ext uri="{BB962C8B-B14F-4D97-AF65-F5344CB8AC3E}">
        <p14:creationId xmlns:p14="http://schemas.microsoft.com/office/powerpoint/2010/main" val="421358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FC94C1-A50A-90E4-F1D1-A327FDA84D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Schule mit Games gestalten NRW – Demokratie und Teilhabe spielend fördern</a:t>
            </a:r>
          </a:p>
          <a:p>
            <a:r>
              <a:rPr lang="de-DE" b="1" dirty="0"/>
              <a:t>Wirtschaft-Politik/Gesellschaftskunde, Klasse 8</a:t>
            </a:r>
          </a:p>
          <a:p>
            <a:r>
              <a:rPr lang="de-DE" b="1" dirty="0"/>
              <a:t>Doppelstunde 3+4: Grundrechte mit „</a:t>
            </a:r>
            <a:r>
              <a:rPr lang="de-DE" b="1" dirty="0" err="1"/>
              <a:t>Join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Comfortzone</a:t>
            </a:r>
            <a:r>
              <a:rPr lang="de-DE" b="1" dirty="0"/>
              <a:t>“ reflektieren</a:t>
            </a:r>
          </a:p>
        </p:txBody>
      </p:sp>
    </p:spTree>
    <p:extLst>
      <p:ext uri="{BB962C8B-B14F-4D97-AF65-F5344CB8AC3E}">
        <p14:creationId xmlns:p14="http://schemas.microsoft.com/office/powerpoint/2010/main" val="3287562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3DF42F-9A85-C643-7C6F-34D7FCC02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BA4682-975E-D895-2A91-F3B593EDC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11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0B82393-6A83-3B11-8024-C2A54CD31916}"/>
              </a:ext>
            </a:extLst>
          </p:cNvPr>
          <p:cNvSpPr txBox="1"/>
          <p:nvPr/>
        </p:nvSpPr>
        <p:spPr>
          <a:xfrm>
            <a:off x="3754654" y="2555205"/>
            <a:ext cx="4682692" cy="1247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de-DE" sz="1600" dirty="0"/>
              <a:t>[</a:t>
            </a:r>
            <a:r>
              <a:rPr lang="de-DE" sz="1600" b="1" dirty="0"/>
              <a:t>Hinweis für Lehrkräfte: </a:t>
            </a:r>
            <a:br>
              <a:rPr lang="de-DE" sz="1600" dirty="0"/>
            </a:br>
            <a:r>
              <a:rPr lang="de-DE" sz="1600" dirty="0"/>
              <a:t>An dieser Stelle die beschriebene Reflexionsfolie </a:t>
            </a:r>
            <a:br>
              <a:rPr lang="de-DE" sz="1600" dirty="0"/>
            </a:br>
            <a:r>
              <a:rPr lang="de-DE" sz="1600" dirty="0"/>
              <a:t>aus der vergangenen Doppelstunde einfügen.]</a:t>
            </a:r>
          </a:p>
          <a:p>
            <a:pPr algn="ctr">
              <a:lnSpc>
                <a:spcPct val="120000"/>
              </a:lnSpc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31174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EE27A6C-4163-2579-3E6C-9D438EF47A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„[griech.: Selbstherrschaft] Autokratie bezeichnet Regierungsformen, bei denen alle Staatsgewalt unkontrolliert in den Händen eines Herrschers </a:t>
            </a:r>
            <a:br>
              <a:rPr lang="de-DE" dirty="0"/>
            </a:br>
            <a:r>
              <a:rPr lang="de-DE" dirty="0"/>
              <a:t>(oder: Autokraten) liegt und von diesem selbstherrlich ausgeübt wird.“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ECFE73A-79AE-DCA6-5BDA-7B6FAC263D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„Diktatur bezeichnet eine Herrschaftsform, bei der </a:t>
            </a:r>
            <a:br>
              <a:rPr lang="de-DE" dirty="0"/>
            </a:br>
            <a:r>
              <a:rPr lang="de-DE" dirty="0"/>
              <a:t>die demokratischen Rechte abgeschafft sind und die Macht über Volk und Staat von einer Einzelperson oder einer Gruppe uneingeschränkt ausgeübt wird. (…) </a:t>
            </a:r>
            <a:br>
              <a:rPr lang="de-DE" dirty="0"/>
            </a:br>
            <a:r>
              <a:rPr lang="de-DE" dirty="0"/>
              <a:t>Sie dienen (…) in der Regel nur der (unkontrollierten) Durchsetzung der Interessen und Überzeugungen weniger (…)“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BD54BF2-59D3-23D2-FD54-09A4EE60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95D5C2-E618-2066-1FA8-63362015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12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2CFD0A-E373-F8B6-B4CB-9EC843CB696F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dirty="0"/>
              <a:t>Definition: Autokratie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17C566F-28AF-F03D-5F6E-D2FE35B6B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Definition: Diktatur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C029CF-9894-E323-55B4-05468965D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8" y="482849"/>
            <a:ext cx="11505821" cy="900492"/>
          </a:xfrm>
        </p:spPr>
        <p:txBody>
          <a:bodyPr/>
          <a:lstStyle/>
          <a:p>
            <a:r>
              <a:rPr lang="de-DE" spc="-50" dirty="0"/>
              <a:t>Strukturen, die den Herrschenden dienen – nicht dem Volk.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2164974-C075-CB53-5F9E-28FEFD8A49F0}"/>
              </a:ext>
            </a:extLst>
          </p:cNvPr>
          <p:cNvSpPr txBox="1"/>
          <p:nvPr/>
        </p:nvSpPr>
        <p:spPr>
          <a:xfrm>
            <a:off x="515936" y="5614114"/>
            <a:ext cx="6929893" cy="262811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 Schubert, Klaus/Martina Klein: Das Politiklexikon. 7., aktual. u. </a:t>
            </a:r>
            <a:r>
              <a:rPr lang="de-DE" sz="700" b="1" dirty="0" err="1">
                <a:solidFill>
                  <a:schemeClr val="bg1"/>
                </a:solidFill>
              </a:rPr>
              <a:t>erw</a:t>
            </a:r>
            <a:r>
              <a:rPr lang="de-DE" sz="700" b="1" dirty="0">
                <a:solidFill>
                  <a:schemeClr val="bg1"/>
                </a:solidFill>
              </a:rPr>
              <a:t>. Aufl. Bonn: Dietz 2020. Lizenzausgabe Bonn: Bundeszentrale für politische Bildung.</a:t>
            </a:r>
          </a:p>
        </p:txBody>
      </p:sp>
    </p:spTree>
    <p:extLst>
      <p:ext uri="{BB962C8B-B14F-4D97-AF65-F5344CB8AC3E}">
        <p14:creationId xmlns:p14="http://schemas.microsoft.com/office/powerpoint/2010/main" val="2411132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36578-A32D-D833-ED37-DBBB577C6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E43FF19-E27E-278C-B791-53970D78E02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ACC95B0-D977-88A4-AF70-D06002831B35}"/>
              </a:ext>
            </a:extLst>
          </p:cNvPr>
          <p:cNvSpPr txBox="1"/>
          <p:nvPr/>
        </p:nvSpPr>
        <p:spPr>
          <a:xfrm>
            <a:off x="238879" y="5529270"/>
            <a:ext cx="11714242" cy="1058731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          Bereitet einen kurzen Pitch vor, den ihr der Klasse vorstellt.</a:t>
            </a:r>
          </a:p>
          <a:p>
            <a:pPr algn="l">
              <a:lnSpc>
                <a:spcPct val="120000"/>
              </a:lnSpc>
            </a:pPr>
            <a:r>
              <a:rPr lang="de-DE" sz="1600" dirty="0"/>
              <a:t>Wie müsste man den Staat in „</a:t>
            </a:r>
            <a:r>
              <a:rPr lang="de-DE" sz="1600" dirty="0" err="1"/>
              <a:t>Join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Comfortzone</a:t>
            </a:r>
            <a:r>
              <a:rPr lang="de-DE" sz="1600" dirty="0"/>
              <a:t>“ verändern, damit er den Bürgerinnen und Bürgern dient?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29CECA8-0B5C-7C30-C350-341D4B237D72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1E6261B-7A7F-A86B-217A-5EA8E91CC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8" y="5675620"/>
            <a:ext cx="439067" cy="40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74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BD54BF2-59D3-23D2-FD54-09A4EE60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04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Comfortzone</a:t>
            </a:r>
            <a:r>
              <a:rPr lang="de-DE" dirty="0"/>
              <a:t>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95D5C2-E618-2066-1FA8-63362015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14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C029CF-9894-E323-55B4-05468965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Ausgerichtet auf das Volk.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2F275A09-28B0-DCE0-37F7-5AAF820603EE}"/>
              </a:ext>
            </a:extLst>
          </p:cNvPr>
          <p:cNvSpPr txBox="1">
            <a:spLocks/>
          </p:cNvSpPr>
          <p:nvPr/>
        </p:nvSpPr>
        <p:spPr>
          <a:xfrm>
            <a:off x="515938" y="2220673"/>
            <a:ext cx="6684961" cy="36562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44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„(…) In dieser Staatsform übt das Volk die Herrschaftsgewalt aus. Demokratien zeichnen sich unter anderem durch Achtung der Menschenrechte, Gewaltenteilung, Verantwortlichkeit der Regierung, Unabhängigkeit der Gerichte, Gesetzmäßigkeit der Verwaltung, </a:t>
            </a:r>
            <a:br>
              <a:rPr lang="de-DE" dirty="0"/>
            </a:br>
            <a:r>
              <a:rPr lang="de-DE" dirty="0"/>
              <a:t>ein Mehrparteiensystem sowie freie, gleiche und </a:t>
            </a:r>
            <a:br>
              <a:rPr lang="de-DE" dirty="0"/>
            </a:br>
            <a:r>
              <a:rPr lang="de-DE" dirty="0"/>
              <a:t>geheime Wahlen aus. (…)“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34AFB405-0799-E3AA-5FE4-9D9C1FF34C11}"/>
              </a:ext>
            </a:extLst>
          </p:cNvPr>
          <p:cNvSpPr txBox="1">
            <a:spLocks/>
          </p:cNvSpPr>
          <p:nvPr/>
        </p:nvSpPr>
        <p:spPr>
          <a:xfrm>
            <a:off x="515938" y="1670848"/>
            <a:ext cx="11136065" cy="3880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tabLst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Definition: Demokratie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374E030-57F8-1768-F96F-4CC0BB37AF4F}"/>
              </a:ext>
            </a:extLst>
          </p:cNvPr>
          <p:cNvSpPr txBox="1"/>
          <p:nvPr/>
        </p:nvSpPr>
        <p:spPr>
          <a:xfrm>
            <a:off x="524927" y="5614114"/>
            <a:ext cx="3589533" cy="262811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https://</a:t>
            </a:r>
            <a:r>
              <a:rPr lang="de-DE" sz="700" b="1" dirty="0" err="1">
                <a:solidFill>
                  <a:schemeClr val="bg1"/>
                </a:solidFill>
              </a:rPr>
              <a:t>www.bundestag.de</a:t>
            </a:r>
            <a:r>
              <a:rPr lang="de-DE" sz="700" b="1" dirty="0">
                <a:solidFill>
                  <a:schemeClr val="bg1"/>
                </a:solidFill>
              </a:rPr>
              <a:t>/</a:t>
            </a:r>
            <a:r>
              <a:rPr lang="de-DE" sz="700" b="1" dirty="0" err="1">
                <a:solidFill>
                  <a:schemeClr val="bg1"/>
                </a:solidFill>
              </a:rPr>
              <a:t>services</a:t>
            </a:r>
            <a:r>
              <a:rPr lang="de-DE" sz="700" b="1" dirty="0">
                <a:solidFill>
                  <a:schemeClr val="bg1"/>
                </a:solidFill>
              </a:rPr>
              <a:t>/</a:t>
            </a:r>
            <a:r>
              <a:rPr lang="de-DE" sz="700" b="1" dirty="0" err="1">
                <a:solidFill>
                  <a:schemeClr val="bg1"/>
                </a:solidFill>
              </a:rPr>
              <a:t>glossar</a:t>
            </a:r>
            <a:r>
              <a:rPr lang="de-DE" sz="700" b="1" dirty="0">
                <a:solidFill>
                  <a:schemeClr val="bg1"/>
                </a:solidFill>
              </a:rPr>
              <a:t>/</a:t>
            </a:r>
            <a:r>
              <a:rPr lang="de-DE" sz="700" b="1" dirty="0" err="1">
                <a:solidFill>
                  <a:schemeClr val="bg1"/>
                </a:solidFill>
              </a:rPr>
              <a:t>glossar</a:t>
            </a:r>
            <a:r>
              <a:rPr lang="de-DE" sz="700" b="1" dirty="0">
                <a:solidFill>
                  <a:schemeClr val="bg1"/>
                </a:solidFill>
              </a:rPr>
              <a:t>/D/demokratie-245374</a:t>
            </a:r>
          </a:p>
        </p:txBody>
      </p:sp>
    </p:spTree>
    <p:extLst>
      <p:ext uri="{BB962C8B-B14F-4D97-AF65-F5344CB8AC3E}">
        <p14:creationId xmlns:p14="http://schemas.microsoft.com/office/powerpoint/2010/main" val="3826588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B6C7E-48FE-E320-1698-387E96C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B269992-B733-0C05-8650-E8CA01F5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Grundrechte in „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Comfortzone</a:t>
            </a:r>
            <a:r>
              <a:rPr lang="de-DE" dirty="0"/>
              <a:t>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3A2540A-757E-E435-D93D-DE2612CCE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accent3"/>
                </a:solidFill>
              </a:rPr>
              <a:t>      Arbeitsauftrag: </a:t>
            </a:r>
            <a:r>
              <a:rPr lang="de-DE" dirty="0"/>
              <a:t>Vergleicht eure Klassenergebnisse mit dem Grundgesetz.</a:t>
            </a:r>
            <a:br>
              <a:rPr lang="de-DE" dirty="0"/>
            </a:br>
            <a:r>
              <a:rPr lang="de-DE" dirty="0"/>
              <a:t>Welche eurer Vorschläge sind dabei – welche nicht?</a:t>
            </a:r>
            <a:br>
              <a:rPr lang="de-DE" dirty="0"/>
            </a:br>
            <a:r>
              <a:rPr lang="de-DE" dirty="0"/>
              <a:t>Sammelt eure Ergebnisse auf dem </a:t>
            </a:r>
            <a:r>
              <a:rPr lang="de-DE" b="1" dirty="0"/>
              <a:t>Arbeitsblatt</a:t>
            </a:r>
            <a:r>
              <a:rPr lang="de-DE" dirty="0"/>
              <a:t>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7574404-3648-604F-7881-3CCC77ED9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5AB2BEF-614F-416E-94B9-3CF94CFC5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15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085CF0B-0AAD-EADF-C9F4-C84DEA848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8" y="1609392"/>
            <a:ext cx="312301" cy="40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69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FE233-5AFA-0BAC-08E2-AE5CE7893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5468C8F-80A8-05E0-3227-5375C2DD6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Grundrechte in „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Comfortzone</a:t>
            </a:r>
            <a:r>
              <a:rPr lang="de-DE" dirty="0"/>
              <a:t>“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0A1220-3FA8-A79A-1DF3-F0931646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10610BE-48D8-4752-0E3F-A194E0D6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16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DCD8F13-FDE9-F3BA-4D2C-726A33EDE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609" y="1423083"/>
            <a:ext cx="6716437" cy="445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70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902C6CF-164B-0B3A-076F-EEB12E14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1F0B18C-4D10-8328-0551-ED316430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17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5BDCA4-7F94-327B-A286-AE131E1BC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E753B64-5D90-AF65-79CE-A3EF70B11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54095" r="13115" b="22720"/>
          <a:stretch>
            <a:fillRect/>
          </a:stretch>
        </p:blipFill>
        <p:spPr bwMode="auto">
          <a:xfrm>
            <a:off x="12031" y="5203143"/>
            <a:ext cx="12192000" cy="16981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D3AB3DC-AAC3-3A50-3969-A64E5E6E2897}"/>
              </a:ext>
            </a:extLst>
          </p:cNvPr>
          <p:cNvSpPr txBox="1"/>
          <p:nvPr/>
        </p:nvSpPr>
        <p:spPr>
          <a:xfrm>
            <a:off x="515939" y="5326938"/>
            <a:ext cx="11160124" cy="981787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Wie hätte sich das Leben von Kira und Khan verändert, </a:t>
            </a:r>
            <a:br>
              <a:rPr lang="de-DE" sz="1600" b="1" dirty="0">
                <a:solidFill>
                  <a:schemeClr val="tx2"/>
                </a:solidFill>
              </a:rPr>
            </a:br>
            <a:r>
              <a:rPr lang="de-DE" sz="1600" b="1" dirty="0">
                <a:solidFill>
                  <a:schemeClr val="tx2"/>
                </a:solidFill>
              </a:rPr>
              <a:t>wenn sie in einer Gesellschaft mit euren Regeln gelebt hätten?</a:t>
            </a:r>
          </a:p>
        </p:txBody>
      </p:sp>
      <p:pic>
        <p:nvPicPr>
          <p:cNvPr id="7" name="Inhaltsplatzhalter 5" descr="Ein Bild, das Entwurf, Zeichnung, Menschliches Gesicht, Kunst enthält.&#10;&#10;KI-generierte Inhalte können fehlerhaft sein.">
            <a:extLst>
              <a:ext uri="{FF2B5EF4-FFF2-40B4-BE49-F238E27FC236}">
                <a16:creationId xmlns:a16="http://schemas.microsoft.com/office/drawing/2014/main" id="{027B9CAE-1463-FDF9-C6C0-3F29A7DFB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143" y="3968684"/>
            <a:ext cx="1923115" cy="2050021"/>
          </a:xfrm>
          <a:prstGeom prst="rect">
            <a:avLst/>
          </a:prstGeom>
          <a:effectLst/>
        </p:spPr>
      </p:pic>
      <p:pic>
        <p:nvPicPr>
          <p:cNvPr id="9" name="Grafik 8" descr="Ein Bild, das Text, Menschliches Gesicht, Entwurf, Darstellung enthält.&#10;&#10;KI-generierte Inhalte können fehlerhaft sein.">
            <a:extLst>
              <a:ext uri="{FF2B5EF4-FFF2-40B4-BE49-F238E27FC236}">
                <a16:creationId xmlns:a16="http://schemas.microsoft.com/office/drawing/2014/main" id="{FC94DD0E-E6E8-3243-87C6-0C34A2A006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8" t="12568" r="3799" b="4538"/>
          <a:stretch>
            <a:fillRect/>
          </a:stretch>
        </p:blipFill>
        <p:spPr>
          <a:xfrm>
            <a:off x="9282523" y="3973164"/>
            <a:ext cx="2119480" cy="2050021"/>
          </a:xfrm>
          <a:prstGeom prst="rect">
            <a:avLst/>
          </a:prstGeom>
          <a:effectLst/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FF38705-842C-64F3-C93C-60F272190F51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193901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7EEAC4A-F447-DF3B-6004-7C4B771CC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8EEC9CC-784C-5D4B-D485-C767445E7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2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D3D3CE3-5EFB-3D3F-8251-84C55E7FD067}"/>
              </a:ext>
            </a:extLst>
          </p:cNvPr>
          <p:cNvSpPr txBox="1"/>
          <p:nvPr/>
        </p:nvSpPr>
        <p:spPr>
          <a:xfrm>
            <a:off x="4526280" y="5310331"/>
            <a:ext cx="7665720" cy="392077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Quellen der Screenshots: Kim Sartorius – </a:t>
            </a:r>
            <a:r>
              <a:rPr lang="de-DE" sz="700" b="1" dirty="0" err="1">
                <a:solidFill>
                  <a:schemeClr val="bg1"/>
                </a:solidFill>
              </a:rPr>
              <a:t>Social</a:t>
            </a:r>
            <a:r>
              <a:rPr lang="de-DE" sz="700" b="1" dirty="0">
                <a:solidFill>
                  <a:schemeClr val="bg1"/>
                </a:solidFill>
              </a:rPr>
              <a:t> Scoring in China (https://www.heise.de/hintergrund/Social-Scoring-in-China-4713878.html) / ARD – </a:t>
            </a:r>
            <a:r>
              <a:rPr lang="de-DE" sz="700" b="1" dirty="0" err="1">
                <a:solidFill>
                  <a:schemeClr val="bg1"/>
                </a:solidFill>
              </a:rPr>
              <a:t>Welt.Macht.China</a:t>
            </a:r>
            <a:r>
              <a:rPr lang="de-DE" sz="700" b="1" dirty="0">
                <a:solidFill>
                  <a:schemeClr val="bg1"/>
                </a:solidFill>
              </a:rPr>
              <a:t>. Chinas Punktesysteme: Gute Bürger, schlechte Bürger? (https://www.inforadio.de/rubriken/welt-macht-china/2024/welt-macht-china-chinas-social-credit-system-totale-kontrolle-37.html)</a:t>
            </a:r>
          </a:p>
        </p:txBody>
      </p:sp>
      <p:pic>
        <p:nvPicPr>
          <p:cNvPr id="12" name="Grafik 11" descr="Ein Bild, das Text, Menschliches Gesicht, Lächeln, Kleidung enthält.&#10;&#10;KI-generierte Inhalte können fehlerhaft sein.">
            <a:extLst>
              <a:ext uri="{FF2B5EF4-FFF2-40B4-BE49-F238E27FC236}">
                <a16:creationId xmlns:a16="http://schemas.microsoft.com/office/drawing/2014/main" id="{FB4CEEF9-1138-D2F3-AAE5-B68AA2748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45504">
            <a:off x="830553" y="762689"/>
            <a:ext cx="4387405" cy="427265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nhaltsplatzhalter 4" descr="Ein Bild, das Text, Screenshot, Grafikdesign, Schrift enthält.&#10;&#10;KI-generierte Inhalte können fehlerhaft sein.">
            <a:extLst>
              <a:ext uri="{FF2B5EF4-FFF2-40B4-BE49-F238E27FC236}">
                <a16:creationId xmlns:a16="http://schemas.microsoft.com/office/drawing/2014/main" id="{17A332D5-BDA2-6DA7-A8A0-FBC9C12EA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6951">
            <a:off x="6310536" y="683659"/>
            <a:ext cx="5243704" cy="44038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765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03EC57A-8423-A68F-2820-B725C8CC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Social</a:t>
            </a:r>
            <a:r>
              <a:rPr lang="de-DE" dirty="0"/>
              <a:t> Scoring in China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CCE3324-E9B4-B9C7-4B22-B9104F56B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728000"/>
            <a:ext cx="6756347" cy="4140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„Mit dem </a:t>
            </a:r>
            <a:r>
              <a:rPr lang="de-DE" dirty="0" err="1"/>
              <a:t>Social</a:t>
            </a:r>
            <a:r>
              <a:rPr lang="de-DE" dirty="0"/>
              <a:t>-</a:t>
            </a:r>
            <a:r>
              <a:rPr lang="de-DE" dirty="0" err="1"/>
              <a:t>Credit</a:t>
            </a:r>
            <a:r>
              <a:rPr lang="de-DE" dirty="0"/>
              <a:t>-System (SCS) will China seine Einwohner motivieren, zu besseren Menschen zu werden. Das, was als ‚besser‘ gilt, beruht dabei auf einem von der Zentralregierung definierten Wertekanon. </a:t>
            </a:r>
            <a:br>
              <a:rPr lang="de-DE" dirty="0"/>
            </a:br>
            <a:r>
              <a:rPr lang="de-DE" dirty="0"/>
              <a:t>Wer sich systemkonform verhält, kann Punkte sammeln, die den eigenen Score im SCS erhöhen. Bei Nichteinhaltung verliert man Punkte und </a:t>
            </a:r>
            <a:br>
              <a:rPr lang="de-DE" dirty="0"/>
            </a:br>
            <a:r>
              <a:rPr lang="de-DE" dirty="0"/>
              <a:t>muss mit Konsequenzen rechnen.“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6738E81-D2E9-BE46-551E-79EF9E735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C08B54-8F68-D699-DFFE-13F70BE48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7858FA6-3FE0-7EB9-E02C-F5C4794896CB}"/>
              </a:ext>
            </a:extLst>
          </p:cNvPr>
          <p:cNvSpPr txBox="1"/>
          <p:nvPr/>
        </p:nvSpPr>
        <p:spPr>
          <a:xfrm>
            <a:off x="534630" y="5475923"/>
            <a:ext cx="3542848" cy="392077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Kim Sartorius – </a:t>
            </a:r>
            <a:r>
              <a:rPr lang="de-DE" sz="700" b="1" dirty="0" err="1">
                <a:solidFill>
                  <a:schemeClr val="bg1"/>
                </a:solidFill>
              </a:rPr>
              <a:t>Social</a:t>
            </a:r>
            <a:r>
              <a:rPr lang="de-DE" sz="700" b="1" dirty="0">
                <a:solidFill>
                  <a:schemeClr val="bg1"/>
                </a:solidFill>
              </a:rPr>
              <a:t> Scoring in China (https://www.heise.de/hintergrund/Social-Scoring-in-China-4713878.html) </a:t>
            </a:r>
          </a:p>
        </p:txBody>
      </p:sp>
    </p:spTree>
    <p:extLst>
      <p:ext uri="{BB962C8B-B14F-4D97-AF65-F5344CB8AC3E}">
        <p14:creationId xmlns:p14="http://schemas.microsoft.com/office/powerpoint/2010/main" val="634811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902C6CF-164B-0B3A-076F-EEB12E14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1F0B18C-4D10-8328-0551-ED316430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5BDCA4-7F94-327B-A286-AE131E1BC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1E3EF-BF34-31C6-0226-C0D1F1C4FDA9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749000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868CD-834A-F44F-F5FC-B85A9F8A7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F867C91-DA5C-291C-90C5-369AEF08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5B66ED7-DCAC-56C9-29AE-1F7DDB87C890}"/>
              </a:ext>
            </a:extLst>
          </p:cNvPr>
          <p:cNvSpPr txBox="1"/>
          <p:nvPr/>
        </p:nvSpPr>
        <p:spPr>
          <a:xfrm>
            <a:off x="238879" y="5233804"/>
            <a:ext cx="11714242" cy="1354197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          Aufgabe</a:t>
            </a:r>
          </a:p>
          <a:p>
            <a:pPr algn="l">
              <a:lnSpc>
                <a:spcPct val="120000"/>
              </a:lnSpc>
            </a:pPr>
            <a:r>
              <a:rPr lang="de-DE" sz="1600" dirty="0"/>
              <a:t>Spielt „</a:t>
            </a:r>
            <a:r>
              <a:rPr lang="de-DE" sz="1600" dirty="0" err="1"/>
              <a:t>Join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Comfortzone</a:t>
            </a:r>
            <a:r>
              <a:rPr lang="de-DE" sz="1600" dirty="0"/>
              <a:t>“ zu zweit. Folgt in euren Entscheidungen den Vorgaben auf eurer </a:t>
            </a:r>
            <a:r>
              <a:rPr lang="de-DE" sz="1600" b="1" dirty="0"/>
              <a:t>Rollenkarte</a:t>
            </a:r>
            <a:r>
              <a:rPr lang="de-DE" sz="1600" dirty="0"/>
              <a:t>. </a:t>
            </a:r>
            <a:br>
              <a:rPr lang="de-DE" sz="1600" dirty="0"/>
            </a:br>
            <a:r>
              <a:rPr lang="de-DE" sz="1600" dirty="0"/>
              <a:t>Notiert auf dem </a:t>
            </a:r>
            <a:r>
              <a:rPr lang="de-DE" sz="1600" b="1" dirty="0"/>
              <a:t>Spieleprotokoll</a:t>
            </a:r>
            <a:r>
              <a:rPr lang="de-DE" sz="1600" dirty="0"/>
              <a:t>, wie ihr euch entschieden habt.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B9A01A6-5E2F-77D8-EA40-AEC3626F8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8" y="5426342"/>
            <a:ext cx="464723" cy="31184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0199B09-2972-AEC0-F69A-93354DE0755A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894583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D183EC-DBC9-4C98-3343-54528B088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02A474E-E282-64C6-09F1-08387499326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A7A42F2-3F20-9601-6DB3-973780A8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740384E-1219-9B33-D603-515AE7F94179}"/>
              </a:ext>
            </a:extLst>
          </p:cNvPr>
          <p:cNvSpPr txBox="1"/>
          <p:nvPr/>
        </p:nvSpPr>
        <p:spPr>
          <a:xfrm>
            <a:off x="238879" y="4051942"/>
            <a:ext cx="11714242" cy="2536059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          Aufgabe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Vergleicht eure Spieldurchläufe in Gruppen mithilfe der </a:t>
            </a:r>
            <a:r>
              <a:rPr lang="de-DE" sz="1600" b="1" dirty="0"/>
              <a:t>Reflexionsfragen</a:t>
            </a:r>
            <a:r>
              <a:rPr lang="de-DE" sz="1600" dirty="0"/>
              <a:t>:</a:t>
            </a:r>
          </a:p>
          <a:p>
            <a:pPr>
              <a:lnSpc>
                <a:spcPct val="120000"/>
              </a:lnSpc>
            </a:pPr>
            <a:endParaRPr lang="de-DE" sz="1600" dirty="0"/>
          </a:p>
          <a:p>
            <a:pPr>
              <a:lnSpc>
                <a:spcPct val="120000"/>
              </a:lnSpc>
            </a:pPr>
            <a:r>
              <a:rPr lang="de-DE" sz="1600" dirty="0"/>
              <a:t>1. Wer ist noch am Leben?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2. Vergleicht eure Enden. Wie sehen sie aus?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3. Welche Entscheidungen haben zu diesem Ende geführt?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4. Seid ihr mit dem Spieldurchlauf zufrieden? Warum oder warum nicht?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0C2DF2E-8F81-C843-5432-2B46EFEE1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4232023"/>
            <a:ext cx="464723" cy="3118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F7861C3-4E29-E49A-921C-64251EDD9028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2812993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1A9D8D8-B9E3-0485-2BE4-406E0A086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0BB23D64-265B-D1AE-E606-1C5825E5F95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CC38FAD-97AD-679B-3701-9761B205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35FEDE2-1FF1-59BF-5BCF-735BA80DB4CB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73326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98186B8-4451-CBFB-66E1-3BDFB7197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B2CA732-9617-4553-3209-F9BE1D5C99A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0" y="-3608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C7DD9E6-BE5B-953E-FDD7-901831644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F30CED5-11D3-01E1-3B25-F3665C536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68" y="2092181"/>
            <a:ext cx="11136064" cy="4140000"/>
          </a:xfrm>
          <a:solidFill>
            <a:schemeClr val="bg1"/>
          </a:solidFill>
        </p:spPr>
        <p:txBody>
          <a:bodyPr/>
          <a:lstStyle/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49D057-8699-161A-1E04-C70054505ED3}"/>
              </a:ext>
            </a:extLst>
          </p:cNvPr>
          <p:cNvSpPr txBox="1"/>
          <p:nvPr/>
        </p:nvSpPr>
        <p:spPr>
          <a:xfrm>
            <a:off x="10792408" y="-3608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22894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902C6CF-164B-0B3A-076F-EEB12E14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Join the Comfortzone | Unterrichtseinheit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1F0B18C-4D10-8328-0551-ED316430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9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5BDCA4-7F94-327B-A286-AE131E1BC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94" r="13115" b="2594"/>
          <a:stretch>
            <a:fillRect/>
          </a:stretch>
        </p:blipFill>
        <p:spPr bwMode="auto">
          <a:xfrm>
            <a:off x="-12031" y="0"/>
            <a:ext cx="12192000" cy="69446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D3AB3DC-AAC3-3A50-3969-A64E5E6E2897}"/>
              </a:ext>
            </a:extLst>
          </p:cNvPr>
          <p:cNvSpPr txBox="1"/>
          <p:nvPr/>
        </p:nvSpPr>
        <p:spPr>
          <a:xfrm>
            <a:off x="2915632" y="5077708"/>
            <a:ext cx="6180235" cy="954665"/>
          </a:xfrm>
          <a:prstGeom prst="rect">
            <a:avLst/>
          </a:prstGeom>
          <a:solidFill>
            <a:schemeClr val="bg1"/>
          </a:solidFill>
        </p:spPr>
        <p:txBody>
          <a:bodyPr wrap="square" lIns="270000" tIns="180000" rIns="270000" bIns="234000" rtlCol="0" anchor="b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de-DE" sz="3200" b="1" dirty="0">
                <a:solidFill>
                  <a:schemeClr val="tx2"/>
                </a:solidFill>
              </a:rPr>
              <a:t>Warum habt ihr mitgemacht?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A742F3C-2CF6-0F98-75CB-6BABE68032CB}"/>
              </a:ext>
            </a:extLst>
          </p:cNvPr>
          <p:cNvSpPr txBox="1"/>
          <p:nvPr/>
        </p:nvSpPr>
        <p:spPr>
          <a:xfrm>
            <a:off x="10792408" y="0"/>
            <a:ext cx="1399592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b="1" dirty="0">
                <a:solidFill>
                  <a:schemeClr val="bg1"/>
                </a:solidFill>
              </a:rPr>
              <a:t>Quelle: </a:t>
            </a:r>
            <a:r>
              <a:rPr lang="de-DE" sz="700" b="1" dirty="0" err="1">
                <a:solidFill>
                  <a:schemeClr val="bg1"/>
                </a:solidFill>
              </a:rPr>
              <a:t>Join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the</a:t>
            </a:r>
            <a:r>
              <a:rPr lang="de-DE" sz="700" b="1" dirty="0">
                <a:solidFill>
                  <a:schemeClr val="bg1"/>
                </a:solidFill>
              </a:rPr>
              <a:t> </a:t>
            </a:r>
            <a:r>
              <a:rPr lang="de-DE" sz="700" b="1" dirty="0" err="1">
                <a:solidFill>
                  <a:schemeClr val="bg1"/>
                </a:solidFill>
              </a:rPr>
              <a:t>Comfortzone</a:t>
            </a:r>
            <a:r>
              <a:rPr lang="de-DE" sz="700" b="1" dirty="0">
                <a:solidFill>
                  <a:schemeClr val="bg1"/>
                </a:solidFill>
              </a:rPr>
              <a:t> (2024, Jugendstiftung BW / </a:t>
            </a:r>
            <a:r>
              <a:rPr lang="de-DE" sz="700" b="1" dirty="0" err="1">
                <a:solidFill>
                  <a:schemeClr val="bg1"/>
                </a:solidFill>
              </a:rPr>
              <a:t>Spoonful</a:t>
            </a:r>
            <a:r>
              <a:rPr lang="de-DE" sz="700" b="1" dirty="0">
                <a:solidFill>
                  <a:schemeClr val="bg1"/>
                </a:solidFill>
              </a:rPr>
              <a:t> Games).</a:t>
            </a:r>
          </a:p>
        </p:txBody>
      </p:sp>
    </p:spTree>
    <p:extLst>
      <p:ext uri="{BB962C8B-B14F-4D97-AF65-F5344CB8AC3E}">
        <p14:creationId xmlns:p14="http://schemas.microsoft.com/office/powerpoint/2010/main" val="440959378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29eb060-2697-4bd0-9e37-07983e74b794">5RUT42TFMVU5-1569772645-2818</_dlc_DocId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Url xmlns="929eb060-2697-4bd0-9e37-07983e74b794">
      <Url>https://stiftungspielekultur.sharepoint.com/sites/Projektarbeit/_layouts/15/DocIdRedir.aspx?ID=5RUT42TFMVU5-1569772645-2818</Url>
      <Description>5RUT42TFMVU5-1569772645-2818</Description>
    </_dlc_DocIdUrl>
  </documentManagement>
</p:properties>
</file>

<file path=customXml/itemProps1.xml><?xml version="1.0" encoding="utf-8"?>
<ds:datastoreItem xmlns:ds="http://schemas.openxmlformats.org/officeDocument/2006/customXml" ds:itemID="{19338FE3-20B8-4CE4-AD82-27D866B12BCB}"/>
</file>

<file path=customXml/itemProps2.xml><?xml version="1.0" encoding="utf-8"?>
<ds:datastoreItem xmlns:ds="http://schemas.openxmlformats.org/officeDocument/2006/customXml" ds:itemID="{57D1979C-6159-4B89-88EF-1A9379DDA05F}"/>
</file>

<file path=customXml/itemProps3.xml><?xml version="1.0" encoding="utf-8"?>
<ds:datastoreItem xmlns:ds="http://schemas.openxmlformats.org/officeDocument/2006/customXml" ds:itemID="{57AAFC42-3BB6-4F1B-8F76-380B8DEC315A}"/>
</file>

<file path=customXml/itemProps4.xml><?xml version="1.0" encoding="utf-8"?>
<ds:datastoreItem xmlns:ds="http://schemas.openxmlformats.org/officeDocument/2006/customXml" ds:itemID="{B0DBA010-75C5-4DDE-9CF6-A55EB131FB5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826</Words>
  <Application>Microsoft Office PowerPoint</Application>
  <PresentationFormat>Breitbild</PresentationFormat>
  <Paragraphs>72</Paragraphs>
  <Slides>17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Aptos</vt:lpstr>
      <vt:lpstr>Arial</vt:lpstr>
      <vt:lpstr>Titelfolien</vt:lpstr>
      <vt:lpstr>Zwischenkapitel</vt:lpstr>
      <vt:lpstr>Inhalte</vt:lpstr>
      <vt:lpstr>PowerPoint-Präsentation</vt:lpstr>
      <vt:lpstr>PowerPoint-Präsentation</vt:lpstr>
      <vt:lpstr>Social Scoring in China</vt:lpstr>
      <vt:lpstr>PowerPoint-Präsentation</vt:lpstr>
      <vt:lpstr>PowerPoint-Präsentation</vt:lpstr>
      <vt:lpstr>Reflexion</vt:lpstr>
      <vt:lpstr>Reflexion</vt:lpstr>
      <vt:lpstr>Reflexion</vt:lpstr>
      <vt:lpstr>PowerPoint-Präsentation</vt:lpstr>
      <vt:lpstr>PowerPoint-Präsentation</vt:lpstr>
      <vt:lpstr>PowerPoint-Präsentation</vt:lpstr>
      <vt:lpstr>Strukturen, die den Herrschenden dienen – nicht dem Volk.</vt:lpstr>
      <vt:lpstr>PowerPoint-Präsentation</vt:lpstr>
      <vt:lpstr>Ausgerichtet auf das Volk.</vt:lpstr>
      <vt:lpstr>Grundrechte in „Join the Comfortzone“</vt:lpstr>
      <vt:lpstr>Grundrechte in „Join the Comfortzone“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54</cp:revision>
  <dcterms:created xsi:type="dcterms:W3CDTF">2025-12-04T14:18:02Z</dcterms:created>
  <dcterms:modified xsi:type="dcterms:W3CDTF">2026-02-02T10:12:05Z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26213716-4de5-4474-abbf-c88e99cadf89</vt:lpwstr>
  </property>
</Properties>
</file>